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3" d="100"/>
          <a:sy n="73" d="100"/>
        </p:scale>
        <p:origin x="-148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4" Type="http://schemas.openxmlformats.org/officeDocument/2006/relationships/image" Target="../media/image2.gif"/><Relationship Id="rId5" Type="http://schemas.openxmlformats.org/officeDocument/2006/relationships/image" Target="../media/image4.gif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E:\WEB\IMAGES\OBJECTS\SNEAKERS\QGO50003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675" y="0"/>
            <a:ext cx="2981325" cy="298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E:\WEB\IMAGES\OBJECTS\SNEAKERS\QGO50002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81325" cy="298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62200" y="0"/>
            <a:ext cx="4572000" cy="39624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19400" y="4343400"/>
            <a:ext cx="3352800" cy="16002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DEBADE89-7536-E54C-8600-5CE5ED71AB2A}" type="datetimeFigureOut">
              <a:rPr lang="en-US" smtClean="0"/>
              <a:t>9/5/13</a:t>
            </a:fld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6A48DF6-BFE4-A648-A29E-03ECD8C01E1F}" type="slidenum">
              <a:rPr lang="en-US" smtClean="0"/>
              <a:t>‹#›</a:t>
            </a:fld>
            <a:endParaRPr lang="en-US"/>
          </a:p>
        </p:txBody>
      </p:sp>
      <p:pic>
        <p:nvPicPr>
          <p:cNvPr id="3080" name="Picture 8" descr="E:\WEB\IMAGES\OBJECTS\SNEAKERS\QGO50007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76675"/>
            <a:ext cx="2981325" cy="298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E:\WEB\IMAGES\OBJECTS\SNEAKERS\QGO50001.GIF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675" y="3876675"/>
            <a:ext cx="2981325" cy="298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BADE89-7536-E54C-8600-5CE5ED71AB2A}" type="datetimeFigureOut">
              <a:rPr lang="en-US" smtClean="0"/>
              <a:t>9/5/13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48DF6-BFE4-A648-A29E-03ECD8C01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60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BADE89-7536-E54C-8600-5CE5ED71AB2A}" type="datetimeFigureOut">
              <a:rPr lang="en-US" smtClean="0"/>
              <a:t>9/5/13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48DF6-BFE4-A648-A29E-03ECD8C01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174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BADE89-7536-E54C-8600-5CE5ED71AB2A}" type="datetimeFigureOut">
              <a:rPr lang="en-US" smtClean="0"/>
              <a:t>9/5/13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48DF6-BFE4-A648-A29E-03ECD8C01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071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BADE89-7536-E54C-8600-5CE5ED71AB2A}" type="datetimeFigureOut">
              <a:rPr lang="en-US" smtClean="0"/>
              <a:t>9/5/13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48DF6-BFE4-A648-A29E-03ECD8C01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762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BADE89-7536-E54C-8600-5CE5ED71AB2A}" type="datetimeFigureOut">
              <a:rPr lang="en-US" smtClean="0"/>
              <a:t>9/5/13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48DF6-BFE4-A648-A29E-03ECD8C01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159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BADE89-7536-E54C-8600-5CE5ED71AB2A}" type="datetimeFigureOut">
              <a:rPr lang="en-US" smtClean="0"/>
              <a:t>9/5/13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48DF6-BFE4-A648-A29E-03ECD8C01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035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BADE89-7536-E54C-8600-5CE5ED71AB2A}" type="datetimeFigureOut">
              <a:rPr lang="en-US" smtClean="0"/>
              <a:t>9/5/13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48DF6-BFE4-A648-A29E-03ECD8C01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35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BADE89-7536-E54C-8600-5CE5ED71AB2A}" type="datetimeFigureOut">
              <a:rPr lang="en-US" smtClean="0"/>
              <a:t>9/5/13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48DF6-BFE4-A648-A29E-03ECD8C01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90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BADE89-7536-E54C-8600-5CE5ED71AB2A}" type="datetimeFigureOut">
              <a:rPr lang="en-US" smtClean="0"/>
              <a:t>9/5/13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48DF6-BFE4-A648-A29E-03ECD8C01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309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BADE89-7536-E54C-8600-5CE5ED71AB2A}" type="datetimeFigureOut">
              <a:rPr lang="en-US" smtClean="0"/>
              <a:t>9/5/13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48DF6-BFE4-A648-A29E-03ECD8C01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628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gif"/><Relationship Id="rId14" Type="http://schemas.openxmlformats.org/officeDocument/2006/relationships/image" Target="../media/image2.gif"/><Relationship Id="rId15" Type="http://schemas.openxmlformats.org/officeDocument/2006/relationships/image" Target="../media/image3.gif"/><Relationship Id="rId16" Type="http://schemas.openxmlformats.org/officeDocument/2006/relationships/image" Target="../media/image4.gi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66"/>
                </a:solidFill>
              </a:defRPr>
            </a:lvl1pPr>
          </a:lstStyle>
          <a:p>
            <a:fld id="{DEBADE89-7536-E54C-8600-5CE5ED71AB2A}" type="datetimeFigureOut">
              <a:rPr lang="en-US" smtClean="0"/>
              <a:t>9/5/13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66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66"/>
                </a:solidFill>
              </a:defRPr>
            </a:lvl1pPr>
          </a:lstStyle>
          <a:p>
            <a:fld id="{06A48DF6-BFE4-A648-A29E-03ECD8C01E1F}" type="slidenum">
              <a:rPr lang="en-US" smtClean="0"/>
              <a:t>‹#›</a:t>
            </a:fld>
            <a:endParaRPr lang="en-US"/>
          </a:p>
        </p:txBody>
      </p:sp>
      <p:pic>
        <p:nvPicPr>
          <p:cNvPr id="1031" name="Picture 7" descr="E:\WEB\IMAGES\OBJECTS\SNEAKERS\QGO50002.GIF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E:\WEB\IMAGES\OBJECTS\SNEAKERS\QGO50007.GIF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10200"/>
            <a:ext cx="14478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E:\WEB\IMAGES\OBJECTS\SNEAKERS\QGO50003.GIF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E:\WEB\IMAGES\OBJECTS\SNEAKERS\QGO50001.GIF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548640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Times New Roman" charset="0"/>
          <a:ea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Times New Roman" charset="0"/>
          <a:ea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Times New Roman" charset="0"/>
          <a:ea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Times New Roman" charset="0"/>
          <a:ea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Times New Roman" charset="0"/>
          <a:ea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Times New Roman" charset="0"/>
          <a:ea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Times New Roman" charset="0"/>
          <a:ea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Times New Roman" charset="0"/>
          <a:ea typeface="ＭＳ Ｐゴシック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0066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000066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6921" y="1339418"/>
            <a:ext cx="6140941" cy="3962400"/>
          </a:xfrm>
        </p:spPr>
        <p:txBody>
          <a:bodyPr/>
          <a:lstStyle/>
          <a:p>
            <a:r>
              <a:rPr lang="en-US" dirty="0" smtClean="0">
                <a:latin typeface="Garamond" charset="0"/>
              </a:rPr>
              <a:t>Middle </a:t>
            </a:r>
            <a:r>
              <a:rPr lang="en-US" dirty="0">
                <a:latin typeface="Garamond" charset="0"/>
              </a:rPr>
              <a:t>and Secondary </a:t>
            </a:r>
            <a:r>
              <a:rPr lang="en-US" dirty="0" smtClean="0">
                <a:latin typeface="Garamond" charset="0"/>
              </a:rPr>
              <a:t>Schools </a:t>
            </a:r>
            <a:br>
              <a:rPr lang="en-US" dirty="0" smtClean="0">
                <a:latin typeface="Garamond" charset="0"/>
              </a:rPr>
            </a:br>
            <a:r>
              <a:rPr lang="en-US" sz="2800" dirty="0" smtClean="0">
                <a:latin typeface="Garamond" charset="0"/>
              </a:rPr>
              <a:t>Purpose</a:t>
            </a:r>
            <a:r>
              <a:rPr lang="en-US" sz="2800" dirty="0">
                <a:latin typeface="Garamond" charset="0"/>
              </a:rPr>
              <a:t>, Organization, Structure, and Reform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012213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Communities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/>
              <a:t>Teaching Teams  </a:t>
            </a:r>
          </a:p>
          <a:p>
            <a:pPr>
              <a:buNone/>
              <a:defRPr/>
            </a:pPr>
            <a:endParaRPr lang="en-US" sz="2800" dirty="0"/>
          </a:p>
          <a:p>
            <a:pPr>
              <a:defRPr/>
            </a:pPr>
            <a:r>
              <a:rPr lang="en-US" sz="2800" dirty="0"/>
              <a:t>The School-Within-a-School (SWAS) Concept </a:t>
            </a:r>
          </a:p>
          <a:p>
            <a:pPr>
              <a:buNone/>
              <a:defRPr/>
            </a:pPr>
            <a:r>
              <a:rPr lang="en-US" sz="2800" dirty="0"/>
              <a:t> </a:t>
            </a:r>
          </a:p>
          <a:p>
            <a:pPr>
              <a:defRPr/>
            </a:pPr>
            <a:r>
              <a:rPr lang="en-US" sz="2800" dirty="0"/>
              <a:t>Teacher</a:t>
            </a:r>
            <a:r>
              <a:rPr lang="ja-JP" altLang="en-US" sz="2800" dirty="0"/>
              <a:t>’</a:t>
            </a:r>
            <a:r>
              <a:rPr lang="en-US" sz="2800" dirty="0"/>
              <a:t>s Daily Schedules </a:t>
            </a:r>
          </a:p>
          <a:p>
            <a:pPr>
              <a:buNone/>
              <a:defRPr/>
            </a:pPr>
            <a:endParaRPr lang="en-US" sz="2800" dirty="0"/>
          </a:p>
          <a:p>
            <a:pPr>
              <a:defRPr/>
            </a:pPr>
            <a:r>
              <a:rPr lang="en-US" sz="2800" dirty="0"/>
              <a:t>Common Planning Time for Interdisciplinary Teams</a:t>
            </a:r>
          </a:p>
        </p:txBody>
      </p:sp>
    </p:spTree>
    <p:extLst>
      <p:ext uri="{BB962C8B-B14F-4D97-AF65-F5344CB8AC3E}">
        <p14:creationId xmlns:p14="http://schemas.microsoft.com/office/powerpoint/2010/main" val="3210131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Middle and Secondary Schools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>
                <a:latin typeface="Garamond" charset="0"/>
              </a:rPr>
              <a:t>Middle school – any school that includes students in some combination of grades  5-8</a:t>
            </a:r>
          </a:p>
          <a:p>
            <a:pPr>
              <a:lnSpc>
                <a:spcPct val="90000"/>
              </a:lnSpc>
              <a:buNone/>
              <a:defRPr/>
            </a:pPr>
            <a:endParaRPr lang="en-US" dirty="0">
              <a:latin typeface="Garamond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US" dirty="0">
                <a:latin typeface="Garamond" charset="0"/>
              </a:rPr>
              <a:t>Secondary school – any school that houses students in some combination of grades 7-12</a:t>
            </a:r>
            <a:endParaRPr lang="en-US" dirty="0">
              <a:latin typeface="Garamon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884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343" y="609600"/>
            <a:ext cx="8663423" cy="1143000"/>
          </a:xfrm>
        </p:spPr>
        <p:txBody>
          <a:bodyPr/>
          <a:lstStyle/>
          <a:p>
            <a:r>
              <a:rPr lang="en-US" dirty="0" smtClean="0"/>
              <a:t>Colonial </a:t>
            </a:r>
            <a:r>
              <a:rPr lang="en-US" dirty="0" err="1" smtClean="0"/>
              <a:t>Education:The</a:t>
            </a:r>
            <a:r>
              <a:rPr lang="en-US" dirty="0" smtClean="0"/>
              <a:t> First Schools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>
                <a:latin typeface="Garamond" charset="0"/>
              </a:rPr>
              <a:t>Religion played a key role</a:t>
            </a:r>
          </a:p>
          <a:p>
            <a:pPr>
              <a:lnSpc>
                <a:spcPct val="90000"/>
              </a:lnSpc>
              <a:defRPr/>
            </a:pPr>
            <a:r>
              <a:rPr lang="en-US" dirty="0">
                <a:latin typeface="Garamond" charset="0"/>
              </a:rPr>
              <a:t>Education started in the home</a:t>
            </a:r>
          </a:p>
          <a:p>
            <a:pPr>
              <a:lnSpc>
                <a:spcPct val="90000"/>
              </a:lnSpc>
              <a:defRPr/>
            </a:pPr>
            <a:r>
              <a:rPr lang="en-US" dirty="0">
                <a:latin typeface="Garamond" charset="0"/>
              </a:rPr>
              <a:t>Dame schools – women taught reading, writing, and basic math skills in their homes</a:t>
            </a:r>
          </a:p>
          <a:p>
            <a:pPr>
              <a:lnSpc>
                <a:spcPct val="90000"/>
              </a:lnSpc>
              <a:defRPr/>
            </a:pPr>
            <a:r>
              <a:rPr lang="en-US" dirty="0">
                <a:latin typeface="Garamond" charset="0"/>
              </a:rPr>
              <a:t>Apprenticeships – after 1-3 years of study, boys completed an apprenticeship to master a trade</a:t>
            </a:r>
          </a:p>
          <a:p>
            <a:pPr>
              <a:lnSpc>
                <a:spcPct val="90000"/>
              </a:lnSpc>
              <a:defRPr/>
            </a:pPr>
            <a:r>
              <a:rPr lang="en-US" dirty="0">
                <a:latin typeface="Garamond" charset="0"/>
              </a:rPr>
              <a:t>Teachers were hired once a town reached 50 households</a:t>
            </a:r>
            <a:endParaRPr lang="en-US" dirty="0">
              <a:latin typeface="Garamon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032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893" y="662558"/>
            <a:ext cx="8075478" cy="1143000"/>
          </a:xfrm>
        </p:spPr>
        <p:txBody>
          <a:bodyPr/>
          <a:lstStyle/>
          <a:p>
            <a:r>
              <a:rPr lang="en-US" dirty="0" smtClean="0"/>
              <a:t>Forerunners of Secondary Schools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>
                <a:latin typeface="Garamond" charset="0"/>
              </a:rPr>
              <a:t>Latin Grammar Schools – Boston Latin Grammar School founded in </a:t>
            </a:r>
            <a:r>
              <a:rPr lang="en-US" sz="2800" dirty="0" smtClean="0">
                <a:latin typeface="Garamond" charset="0"/>
              </a:rPr>
              <a:t>1635</a:t>
            </a:r>
            <a:endParaRPr lang="en-US" sz="2800" dirty="0">
              <a:latin typeface="Garamond" charset="0"/>
            </a:endParaRPr>
          </a:p>
          <a:p>
            <a:pPr>
              <a:defRPr/>
            </a:pPr>
            <a:r>
              <a:rPr lang="en-US" sz="2800" dirty="0">
                <a:latin typeface="Garamond" charset="0"/>
              </a:rPr>
              <a:t>Academies – Franklin Academy established in Philadelphia in </a:t>
            </a:r>
            <a:r>
              <a:rPr lang="en-US" sz="2800" dirty="0" smtClean="0">
                <a:latin typeface="Garamond" charset="0"/>
              </a:rPr>
              <a:t>1751</a:t>
            </a:r>
            <a:endParaRPr lang="en-US" sz="2800" dirty="0">
              <a:latin typeface="Garamond" charset="0"/>
            </a:endParaRPr>
          </a:p>
          <a:p>
            <a:pPr>
              <a:defRPr/>
            </a:pPr>
            <a:r>
              <a:rPr lang="en-US" sz="2800" dirty="0">
                <a:latin typeface="Garamond" charset="0"/>
              </a:rPr>
              <a:t>English Classical Schools – The first American public high school started in Boston in 1821 when the English Classical School (later renamed the English High School) opened</a:t>
            </a:r>
            <a:endParaRPr lang="en-US" sz="2800" dirty="0">
              <a:latin typeface="Garamon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279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307" y="609600"/>
            <a:ext cx="8350288" cy="1143000"/>
          </a:xfrm>
        </p:spPr>
        <p:txBody>
          <a:bodyPr/>
          <a:lstStyle/>
          <a:p>
            <a:r>
              <a:rPr lang="en-US" dirty="0">
                <a:latin typeface="Garamond" charset="0"/>
              </a:rPr>
              <a:t>Funding for Public </a:t>
            </a:r>
            <a:r>
              <a:rPr lang="en-US" dirty="0" smtClean="0">
                <a:latin typeface="Garamond" charset="0"/>
              </a:rPr>
              <a:t/>
            </a:r>
            <a:br>
              <a:rPr lang="en-US" dirty="0" smtClean="0">
                <a:latin typeface="Garamond" charset="0"/>
              </a:rPr>
            </a:br>
            <a:r>
              <a:rPr lang="en-US" dirty="0" smtClean="0">
                <a:latin typeface="Garamond" charset="0"/>
              </a:rPr>
              <a:t>Secondary </a:t>
            </a:r>
            <a:r>
              <a:rPr lang="en-US" dirty="0">
                <a:latin typeface="Garamond" charset="0"/>
              </a:rPr>
              <a:t>Education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sz="2800" dirty="0">
                <a:latin typeface="Garamond" charset="0"/>
              </a:rPr>
              <a:t>Most schools that were established in the early 1800s charged tuition and fees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>
                <a:latin typeface="Garamond" charset="0"/>
              </a:rPr>
              <a:t>Deluder Satan Act required residents of Massachusetts to support elementary education as early as 1647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>
                <a:latin typeface="Garamond" charset="0"/>
              </a:rPr>
              <a:t>Communities with 500+ families were required to establish publicly funded high schools in 1827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>
                <a:latin typeface="Garamond" charset="0"/>
              </a:rPr>
              <a:t>In 1874, the Kalamazoo Michigan Case provided state governments with the ability to levy taxes to support high schools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327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45" y="609600"/>
            <a:ext cx="8524253" cy="1143000"/>
          </a:xfrm>
        </p:spPr>
        <p:txBody>
          <a:bodyPr/>
          <a:lstStyle/>
          <a:p>
            <a:r>
              <a:rPr lang="en-US" dirty="0">
                <a:latin typeface="Garamond" charset="0"/>
              </a:rPr>
              <a:t>The Creation of Junior High Schools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>
                <a:latin typeface="Garamond" charset="0"/>
              </a:rPr>
              <a:t>Intermediate schools were established on the east coast  at the beginning of the 20</a:t>
            </a:r>
            <a:r>
              <a:rPr lang="en-US" baseline="30000" dirty="0">
                <a:latin typeface="Garamond" charset="0"/>
              </a:rPr>
              <a:t>th</a:t>
            </a:r>
            <a:r>
              <a:rPr lang="en-US" dirty="0">
                <a:latin typeface="Garamond" charset="0"/>
              </a:rPr>
              <a:t> century</a:t>
            </a:r>
          </a:p>
          <a:p>
            <a:pPr>
              <a:lnSpc>
                <a:spcPct val="90000"/>
              </a:lnSpc>
              <a:defRPr/>
            </a:pPr>
            <a:r>
              <a:rPr lang="en-US" dirty="0">
                <a:latin typeface="Garamond" charset="0"/>
              </a:rPr>
              <a:t>First junior high school founded in Berkeley, CA in 1909</a:t>
            </a:r>
          </a:p>
          <a:p>
            <a:pPr>
              <a:lnSpc>
                <a:spcPct val="90000"/>
              </a:lnSpc>
              <a:defRPr/>
            </a:pPr>
            <a:r>
              <a:rPr lang="en-US" dirty="0">
                <a:latin typeface="Garamond" charset="0"/>
              </a:rPr>
              <a:t>By 1930, there were over 2,000 junior high schools</a:t>
            </a:r>
          </a:p>
          <a:p>
            <a:pPr>
              <a:lnSpc>
                <a:spcPct val="90000"/>
              </a:lnSpc>
              <a:defRPr/>
            </a:pPr>
            <a:r>
              <a:rPr lang="en-US" dirty="0">
                <a:latin typeface="Garamond" charset="0"/>
              </a:rPr>
              <a:t>By the 1970s there were over 8,000 junior high schools</a:t>
            </a:r>
            <a:endParaRPr lang="en-US" dirty="0">
              <a:latin typeface="Garamon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980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Creation of Middle Schools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Garamond" charset="0"/>
              </a:rPr>
              <a:t>Middle schools were started in the mid 1900s</a:t>
            </a:r>
          </a:p>
          <a:p>
            <a:pPr>
              <a:defRPr/>
            </a:pPr>
            <a:r>
              <a:rPr lang="en-US" dirty="0">
                <a:latin typeface="Garamond" charset="0"/>
              </a:rPr>
              <a:t>Common features of middle schools include: interdisciplinary teaching teams, integrated curriculum, age-appropriate student-centered instructional strategies, block scheduling, and teacher advising programs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943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757" y="609600"/>
            <a:ext cx="8646027" cy="1143000"/>
          </a:xfrm>
        </p:spPr>
        <p:txBody>
          <a:bodyPr/>
          <a:lstStyle/>
          <a:p>
            <a:r>
              <a:rPr lang="en-US" dirty="0">
                <a:latin typeface="Garamond" charset="0"/>
              </a:rPr>
              <a:t>The Changing Purpose of Education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>
                <a:latin typeface="Garamond" charset="0"/>
              </a:rPr>
              <a:t>Schooling in the Colonial Era – focused on moral development, adherence to religious doctrine, while securing social stability</a:t>
            </a:r>
          </a:p>
          <a:p>
            <a:pPr>
              <a:lnSpc>
                <a:spcPct val="90000"/>
              </a:lnSpc>
              <a:defRPr/>
            </a:pPr>
            <a:r>
              <a:rPr lang="en-US" dirty="0">
                <a:latin typeface="Garamond" charset="0"/>
              </a:rPr>
              <a:t>In the 1800s, school focused on preparing students for the changing economy</a:t>
            </a:r>
          </a:p>
          <a:p>
            <a:pPr>
              <a:lnSpc>
                <a:spcPct val="90000"/>
              </a:lnSpc>
              <a:defRPr/>
            </a:pPr>
            <a:r>
              <a:rPr lang="en-US" dirty="0">
                <a:latin typeface="Garamond" charset="0"/>
              </a:rPr>
              <a:t>Current purpose of schooling is debated; some think it is to prepare students for work, others believe it should prepare students for post-secondary education</a:t>
            </a:r>
            <a:endParaRPr lang="en-US" dirty="0">
              <a:latin typeface="Garamon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814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62558"/>
            <a:ext cx="8917846" cy="1143000"/>
          </a:xfrm>
        </p:spPr>
        <p:txBody>
          <a:bodyPr/>
          <a:lstStyle/>
          <a:p>
            <a:r>
              <a:rPr lang="en-US" sz="3600" dirty="0" smtClean="0"/>
              <a:t>Organizing Education to Meet Student’s Needs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>
                <a:latin typeface="Garamond" charset="0"/>
              </a:rPr>
              <a:t>Different types of schools: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en-US" dirty="0">
                <a:latin typeface="Garamond" charset="0"/>
              </a:rPr>
              <a:t>	</a:t>
            </a:r>
            <a:r>
              <a:rPr lang="en-US" sz="2800" dirty="0">
                <a:latin typeface="Garamond" charset="0"/>
              </a:rPr>
              <a:t>(a) Magnet school –specializes in a particular area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en-US" sz="2800" dirty="0">
                <a:latin typeface="Garamond" charset="0"/>
              </a:rPr>
              <a:t>	(b) Fundamental school – teaches basic skills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en-US" sz="2800" dirty="0">
                <a:latin typeface="Garamond" charset="0"/>
              </a:rPr>
              <a:t>	(c) Charter school – autonomous w/charter/overseen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en-US" sz="2800" dirty="0">
                <a:latin typeface="Garamond" charset="0"/>
              </a:rPr>
              <a:t>	(d) For-profit school – public school –for profit company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en-US" sz="2800" dirty="0">
                <a:latin typeface="Garamond" charset="0"/>
              </a:rPr>
              <a:t>    (e) Partnership school – w/business or industry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en-US" sz="2800" dirty="0">
                <a:latin typeface="Garamond" charset="0"/>
              </a:rPr>
              <a:t>	(f) Tech prep high school-  leads to applied science degree</a:t>
            </a:r>
            <a:endParaRPr lang="en-US" sz="2800" dirty="0">
              <a:latin typeface="Garamon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398565"/>
      </p:ext>
    </p:extLst>
  </p:cSld>
  <p:clrMapOvr>
    <a:masterClrMapping/>
  </p:clrMapOvr>
</p:sld>
</file>

<file path=ppt/theme/theme1.xml><?xml version="1.0" encoding="utf-8"?>
<a:theme xmlns:a="http://schemas.openxmlformats.org/drawingml/2006/main" name="3DSneakers">
  <a:themeElements>
    <a:clrScheme name="Office Them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3DSneakers.thmx</Template>
  <TotalTime>14</TotalTime>
  <Words>391</Words>
  <Application>Microsoft Macintosh PowerPoint</Application>
  <PresentationFormat>On-screen Show (4:3)</PresentationFormat>
  <Paragraphs>48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3DSneakers</vt:lpstr>
      <vt:lpstr>Middle and Secondary Schools  Purpose, Organization, Structure, and Reform</vt:lpstr>
      <vt:lpstr>Middle and Secondary Schools</vt:lpstr>
      <vt:lpstr>Colonial Education:The First Schools</vt:lpstr>
      <vt:lpstr>Forerunners of Secondary Schools</vt:lpstr>
      <vt:lpstr>Funding for Public  Secondary Education</vt:lpstr>
      <vt:lpstr>The Creation of Junior High Schools</vt:lpstr>
      <vt:lpstr>Creation of Middle Schools</vt:lpstr>
      <vt:lpstr>The Changing Purpose of Education</vt:lpstr>
      <vt:lpstr>Organizing Education to Meet Student’s Needs</vt:lpstr>
      <vt:lpstr>Learning Communities</vt:lpstr>
    </vt:vector>
  </TitlesOfParts>
  <Company>EduTech,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Middle and Secondary Schools  Purpose, Organization, Structure, and Reform</dc:title>
  <dc:creator>Rosemary Parmigiani</dc:creator>
  <cp:lastModifiedBy>Rosemary Parmigiani</cp:lastModifiedBy>
  <cp:revision>2</cp:revision>
  <dcterms:created xsi:type="dcterms:W3CDTF">2013-09-06T01:18:14Z</dcterms:created>
  <dcterms:modified xsi:type="dcterms:W3CDTF">2013-09-06T01:33:04Z</dcterms:modified>
</cp:coreProperties>
</file>